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361" r:id="rId2"/>
    <p:sldId id="371" r:id="rId3"/>
    <p:sldId id="379" r:id="rId4"/>
    <p:sldId id="381" r:id="rId5"/>
    <p:sldId id="357" r:id="rId6"/>
    <p:sldId id="256" r:id="rId7"/>
    <p:sldId id="395" r:id="rId8"/>
    <p:sldId id="387" r:id="rId9"/>
    <p:sldId id="398" r:id="rId10"/>
    <p:sldId id="399" r:id="rId11"/>
    <p:sldId id="400" r:id="rId12"/>
    <p:sldId id="403" r:id="rId13"/>
    <p:sldId id="402" r:id="rId14"/>
    <p:sldId id="396" r:id="rId15"/>
    <p:sldId id="401" r:id="rId16"/>
    <p:sldId id="397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33"/>
  </p:normalViewPr>
  <p:slideViewPr>
    <p:cSldViewPr snapToGrid="0">
      <p:cViewPr varScale="1">
        <p:scale>
          <a:sx n="112" d="100"/>
          <a:sy n="112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61E73-9648-9646-A580-795CED09DBD1}" type="datetimeFigureOut">
              <a:rPr lang="es-ES_tradnl" smtClean="0"/>
              <a:t>24/11/2023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A3A4F-D9B9-4F43-8FC7-1B1290C28B0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556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0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5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5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30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8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0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FA1EA2-BC97-464D-8746-0065146596CF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7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9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7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8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8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9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5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0037444-4C64-F54E-8406-20B3F406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2532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DD762CC-E828-9347-ADFB-8E49F89950D4}"/>
              </a:ext>
            </a:extLst>
          </p:cNvPr>
          <p:cNvSpPr txBox="1"/>
          <p:nvPr/>
        </p:nvSpPr>
        <p:spPr>
          <a:xfrm>
            <a:off x="762000" y="5791829"/>
            <a:ext cx="411480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 Light" panose="020B0502040204020203" pitchFamily="34" charset="-122"/>
              <a:ea typeface="Microsoft YaHei UI Light" panose="020B0502040204020203" pitchFamily="34" charset="-122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794000" y="3835400"/>
            <a:ext cx="6045200" cy="558799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s-ES" sz="2400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>
          <a:xfrm>
            <a:off x="2794000" y="4394200"/>
            <a:ext cx="6045200" cy="1397628"/>
          </a:xfrm>
        </p:spPr>
        <p:txBody>
          <a:bodyPr/>
          <a:lstStyle/>
          <a:p>
            <a:endParaRPr lang="es-ES" sz="2667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s-ES" dirty="0"/>
          </a:p>
        </p:txBody>
      </p:sp>
      <p:pic>
        <p:nvPicPr>
          <p:cNvPr id="16" name="Marcador de posición de imagen 1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6254"/>
          <a:stretch>
            <a:fillRect/>
          </a:stretch>
        </p:blipFill>
        <p:spPr>
          <a:xfrm>
            <a:off x="4304660" y="4702185"/>
            <a:ext cx="1791340" cy="1397629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30BC920-7C34-0975-1737-3BE4D332F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20" y="4702185"/>
            <a:ext cx="1876559" cy="13638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F08198-2191-8DB0-DFA1-D1302852ECBD}"/>
              </a:ext>
            </a:extLst>
          </p:cNvPr>
          <p:cNvSpPr txBox="1"/>
          <p:nvPr/>
        </p:nvSpPr>
        <p:spPr>
          <a:xfrm>
            <a:off x="775335" y="1382259"/>
            <a:ext cx="106413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Estrategias y herramientas para encontrar oportunidades de colaboración en proyectos europeos de I+D+i</a:t>
            </a:r>
          </a:p>
          <a:p>
            <a:pPr algn="ctr"/>
            <a:endParaRPr lang="es-ES_tradnl" sz="3600" b="1" i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s-ES_tradnl" sz="28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Nacho Rodríguez</a:t>
            </a:r>
          </a:p>
        </p:txBody>
      </p:sp>
    </p:spTree>
    <p:extLst>
      <p:ext uri="{BB962C8B-B14F-4D97-AF65-F5344CB8AC3E}">
        <p14:creationId xmlns:p14="http://schemas.microsoft.com/office/powerpoint/2010/main" val="3521933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n 2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4505A49D-B9A5-6156-3708-82D9DE3F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4" r="760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ES" sz="2800" b="1" i="1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Seed</a:t>
            </a:r>
            <a:r>
              <a:rPr lang="es-ES" sz="2800" b="1" i="1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Money programme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7528564" y="226503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solidFill>
                  <a:srgbClr val="000000"/>
                </a:solidFill>
                <a:latin typeface="Verdana" panose="020B0604030504040204" pitchFamily="34" charset="0"/>
              </a:rPr>
              <a:t>F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inanciación para el fomento de la colaboración docente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en colaboración con personal académico de nuestras universidades socias, en el diseño de nuevas asignaturas y programas, módulos y cursos, estén estos destinados a las enseñanzas de grado o máster. 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4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n 2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4505A49D-B9A5-6156-3708-82D9DE3F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4" r="7609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Seminarios</a:t>
            </a:r>
            <a:r>
              <a:rPr lang="en-US" sz="2800" b="1" i="1" dirty="0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lang="en-US" sz="2800" b="1" i="1" dirty="0" err="1">
                <a:solidFill>
                  <a:prstClr val="black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investigación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En los próximos meses se organizarán diversos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seminarios bilaterales de investigación temáticos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 para la creación de equipos competitivos de cara a la presentación de propuestas o la revisión y presentación de propuestas ya presentadas en el pasado;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escuelas de verano de investigación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;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prácticas de investigación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;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posibilidades de doctorados en cotutela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13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Descripción generada automáticamente">
            <a:extLst>
              <a:ext uri="{FF2B5EF4-FFF2-40B4-BE49-F238E27FC236}">
                <a16:creationId xmlns:a16="http://schemas.microsoft.com/office/drawing/2014/main" id="{4E2E43AC-6F8B-B33B-3261-21FD52B5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41"/>
            <a:ext cx="12192000" cy="71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09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263E9C3-01A8-66FA-AD3E-1AA51AE4C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03" y="-1"/>
            <a:ext cx="11911097" cy="70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2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3E25110E-8735-6564-BE8E-01C04180A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84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DD762CC-E828-9347-ADFB-8E49F89950D4}"/>
              </a:ext>
            </a:extLst>
          </p:cNvPr>
          <p:cNvSpPr txBox="1"/>
          <p:nvPr/>
        </p:nvSpPr>
        <p:spPr>
          <a:xfrm>
            <a:off x="762000" y="5791829"/>
            <a:ext cx="411480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 Light" panose="020B0502040204020203" pitchFamily="34" charset="-122"/>
              <a:ea typeface="Microsoft YaHei UI Light" panose="020B0502040204020203" pitchFamily="34" charset="-122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794000" y="3835400"/>
            <a:ext cx="6045200" cy="558799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s-ES" sz="2400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>
          <a:xfrm>
            <a:off x="2794000" y="4394200"/>
            <a:ext cx="6045200" cy="1397628"/>
          </a:xfrm>
        </p:spPr>
        <p:txBody>
          <a:bodyPr/>
          <a:lstStyle/>
          <a:p>
            <a:endParaRPr lang="es-ES" sz="2667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s-ES" dirty="0"/>
          </a:p>
        </p:txBody>
      </p:sp>
      <p:pic>
        <p:nvPicPr>
          <p:cNvPr id="16" name="Marcador de posición de imagen 1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6254"/>
          <a:stretch>
            <a:fillRect/>
          </a:stretch>
        </p:blipFill>
        <p:spPr>
          <a:xfrm>
            <a:off x="4304660" y="4702185"/>
            <a:ext cx="1791340" cy="1397629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30BC920-7C34-0975-1737-3BE4D332F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20" y="4702185"/>
            <a:ext cx="1876559" cy="13638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F08198-2191-8DB0-DFA1-D1302852ECBD}"/>
              </a:ext>
            </a:extLst>
          </p:cNvPr>
          <p:cNvSpPr txBox="1"/>
          <p:nvPr/>
        </p:nvSpPr>
        <p:spPr>
          <a:xfrm>
            <a:off x="689877" y="1651027"/>
            <a:ext cx="10641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 más información: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i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eugloh.eu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euglohria.eu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i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eugloh.uah.es (a partir del 4 de diciembre)</a:t>
            </a:r>
            <a:endParaRPr kumimoji="0" lang="es-ES_tradnl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295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5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6DD762CC-E828-9347-ADFB-8E49F89950D4}"/>
              </a:ext>
            </a:extLst>
          </p:cNvPr>
          <p:cNvSpPr txBox="1"/>
          <p:nvPr/>
        </p:nvSpPr>
        <p:spPr>
          <a:xfrm>
            <a:off x="762000" y="5791829"/>
            <a:ext cx="4114800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 UI Light" panose="020B0502040204020203" pitchFamily="34" charset="-122"/>
              <a:ea typeface="Microsoft YaHei UI Light" panose="020B0502040204020203" pitchFamily="34" charset="-122"/>
              <a:cs typeface="+mn-cs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794000" y="3835400"/>
            <a:ext cx="6045200" cy="558799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s-ES" sz="2400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half" idx="2"/>
          </p:nvPr>
        </p:nvSpPr>
        <p:spPr>
          <a:xfrm>
            <a:off x="2794000" y="4394200"/>
            <a:ext cx="6045200" cy="1397628"/>
          </a:xfrm>
        </p:spPr>
        <p:txBody>
          <a:bodyPr/>
          <a:lstStyle/>
          <a:p>
            <a:endParaRPr lang="es-ES" sz="2667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s-ES" dirty="0"/>
          </a:p>
        </p:txBody>
      </p:sp>
      <p:pic>
        <p:nvPicPr>
          <p:cNvPr id="16" name="Marcador de posición de imagen 1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6254"/>
          <a:stretch>
            <a:fillRect/>
          </a:stretch>
        </p:blipFill>
        <p:spPr>
          <a:xfrm>
            <a:off x="4304660" y="4702185"/>
            <a:ext cx="1791340" cy="1397629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30BC920-7C34-0975-1737-3BE4D332F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320" y="4702185"/>
            <a:ext cx="1876559" cy="136387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BF08198-2191-8DB0-DFA1-D1302852ECBD}"/>
              </a:ext>
            </a:extLst>
          </p:cNvPr>
          <p:cNvSpPr txBox="1"/>
          <p:nvPr/>
        </p:nvSpPr>
        <p:spPr>
          <a:xfrm>
            <a:off x="689877" y="1651027"/>
            <a:ext cx="10641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Sesión sobre oportunidades próximo 4 de diciembre en el Salón de </a:t>
            </a:r>
            <a:r>
              <a:rPr lang="es-ES_tradnl" sz="2800" b="1" i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</a:t>
            </a:r>
            <a:r>
              <a:rPr kumimoji="0" lang="es-ES_tradnl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rados</a:t>
            </a:r>
            <a:r>
              <a:rPr kumimoji="0" lang="es-ES_trad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la Escuela Politécnica Superior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Contacta con nosotros 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i="1" dirty="0">
                <a:solidFill>
                  <a:prstClr val="white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eugloh@uah.es</a:t>
            </a:r>
            <a:endParaRPr kumimoji="0" lang="es-ES_tradnl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33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99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E18F15-C684-9599-4E78-0926D040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12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4505A49D-B9A5-6156-3708-82D9DE3F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4" r="7609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800" b="1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Transformando</a:t>
            </a:r>
            <a:r>
              <a:rPr lang="en-US" sz="28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</a:t>
            </a:r>
            <a:r>
              <a:rPr lang="en-US" sz="28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espacio</a:t>
            </a:r>
            <a:r>
              <a:rPr lang="en-US" sz="28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europeo</a:t>
            </a:r>
            <a:r>
              <a:rPr lang="en-US" sz="28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de </a:t>
            </a:r>
            <a:r>
              <a:rPr lang="en-US" sz="28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investigación</a:t>
            </a:r>
            <a:endParaRPr lang="en-US" sz="2800" b="1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09630"/>
            <a:endParaRPr lang="es-ES" sz="1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609630"/>
            <a:r>
              <a:rPr lang="es-E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 iniciativa de «Universidades Europeas» impulsada y financiada por la Unión Europea a través del programa Erasmus +, tiene como objetivo fortalecer las alianzas estratégicas entre universidades de la Unión Europea y aumentar la competitividad internacional dentro de los espacios europeos de educación superior y de investigación.</a:t>
            </a:r>
          </a:p>
        </p:txBody>
      </p:sp>
    </p:spTree>
    <p:extLst>
      <p:ext uri="{BB962C8B-B14F-4D97-AF65-F5344CB8AC3E}">
        <p14:creationId xmlns:p14="http://schemas.microsoft.com/office/powerpoint/2010/main" val="22087839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4505A49D-B9A5-6156-3708-82D9DE3F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4" r="760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1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Campus inter-</a:t>
            </a:r>
            <a:r>
              <a:rPr lang="en-US" sz="31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universitarios</a:t>
            </a:r>
            <a:r>
              <a:rPr lang="en-US" sz="3100" b="1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3100" b="1" i="1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europeos</a:t>
            </a:r>
            <a:endParaRPr kumimoji="0" lang="en-US" sz="3100" b="1" i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7528564" y="226503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 «Universidades Europeas» se convertirán en campus interuniversitarios que permitirán la libre movilidad entre instituciones, tanto de estudiantes como de profesores, investigadores y de personal.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Las universidades parte de esta iniciativa, trabajan conjuntamente para aunar su experiencia, infraestructuras y recursos para el desarrollo de nuevos programas de estudios y proyectos de investigación.</a:t>
            </a:r>
          </a:p>
        </p:txBody>
      </p:sp>
    </p:spTree>
    <p:extLst>
      <p:ext uri="{BB962C8B-B14F-4D97-AF65-F5344CB8AC3E}">
        <p14:creationId xmlns:p14="http://schemas.microsoft.com/office/powerpoint/2010/main" val="935570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1" y="1701800"/>
            <a:ext cx="4166619" cy="30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3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3E25110E-8735-6564-BE8E-01C04180A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4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48" y="4106849"/>
            <a:ext cx="5101913" cy="23654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195" y="2722352"/>
            <a:ext cx="3095167" cy="16209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67" y="2565400"/>
            <a:ext cx="3192063" cy="14436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30" y="2722352"/>
            <a:ext cx="4222750" cy="14859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678" y="4241800"/>
            <a:ext cx="2616200" cy="2616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4648200"/>
            <a:ext cx="1582474" cy="15776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1" y="866179"/>
            <a:ext cx="3283131" cy="165029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96A84A-E9A6-06C0-706A-EF1768E88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7420" y="1577409"/>
            <a:ext cx="4560120" cy="632618"/>
          </a:xfrm>
          <a:prstGeom prst="rect">
            <a:avLst/>
          </a:prstGeom>
        </p:spPr>
      </p:pic>
      <p:pic>
        <p:nvPicPr>
          <p:cNvPr id="12" name="image1.png" descr="Imagen">
            <a:extLst>
              <a:ext uri="{FF2B5EF4-FFF2-40B4-BE49-F238E27FC236}">
                <a16:creationId xmlns:a16="http://schemas.microsoft.com/office/drawing/2014/main" id="{7BE2A397-A7A4-2C52-37A0-055C5A1C7A80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5122506" y="1115710"/>
            <a:ext cx="1607043" cy="13942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59079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EF5E117B-645E-E5EC-CC51-FFFD73A04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30881" r="322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7917362-079D-8BB8-90B3-BD263E37C45E}"/>
              </a:ext>
            </a:extLst>
          </p:cNvPr>
          <p:cNvSpPr txBox="1"/>
          <p:nvPr/>
        </p:nvSpPr>
        <p:spPr>
          <a:xfrm>
            <a:off x="838201" y="1511549"/>
            <a:ext cx="4155825" cy="40720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Creación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consorcios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generación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oportunidades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86551" y="1671569"/>
            <a:ext cx="6167248" cy="4072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 defTabSz="2438338" hangingPunct="0">
              <a:lnSpc>
                <a:spcPts val="2160"/>
              </a:lnSpc>
            </a:pPr>
            <a:r>
              <a:rPr lang="en-GB" sz="3600" b="1" i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¿</a:t>
            </a:r>
            <a:r>
              <a:rPr lang="en-GB" sz="3600" b="1" i="1" kern="0" dirty="0" err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Programa</a:t>
            </a:r>
            <a:r>
              <a:rPr lang="en-GB" sz="3600" b="1" i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 Erasmus+?</a:t>
            </a:r>
          </a:p>
          <a:p>
            <a:pPr lvl="0" algn="ctr" defTabSz="2438338" hangingPunct="0">
              <a:lnSpc>
                <a:spcPts val="2160"/>
              </a:lnSpc>
            </a:pPr>
            <a:endParaRPr lang="en-GB" sz="2400" b="1" i="1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  <a:p>
            <a:pPr lvl="0" algn="ctr" defTabSz="2438338" hangingPunct="0">
              <a:lnSpc>
                <a:spcPts val="2160"/>
              </a:lnSpc>
            </a:pPr>
            <a:r>
              <a:rPr lang="en-GB" sz="2400" b="1" i="1" kern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 </a:t>
            </a:r>
          </a:p>
          <a:p>
            <a:pPr lvl="0" algn="ctr" defTabSz="2438338" hangingPunct="0">
              <a:lnSpc>
                <a:spcPts val="2160"/>
              </a:lnSpc>
            </a:pPr>
            <a:r>
              <a:rPr lang="es-E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¿Puede un programa centrado en educación para </a:t>
            </a:r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identificar iniciativas financiadas para la búsqueda de socios involucrados en proyectos europeos?</a:t>
            </a:r>
          </a:p>
          <a:p>
            <a:pPr lvl="0" algn="ctr" defTabSz="2438338" hangingPunct="0">
              <a:lnSpc>
                <a:spcPts val="2160"/>
              </a:lnSpc>
            </a:pPr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br>
              <a:rPr lang="es-E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s-E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¿Puede un programa como Erasmus+ servir para</a:t>
            </a:r>
            <a:r>
              <a:rPr lang="es-ES" sz="2400" b="0" i="0" u="none" strike="noStrike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contactar con consorcios y coordinadores de propuestas colaborativas en formación?</a:t>
            </a:r>
            <a:endParaRPr lang="en-GB" sz="2400" kern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64188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Imagen 2" descr="Persona con raqueta en la mano&#10;&#10;Descripción generada automáticamente">
            <a:extLst>
              <a:ext uri="{FF2B5EF4-FFF2-40B4-BE49-F238E27FC236}">
                <a16:creationId xmlns:a16="http://schemas.microsoft.com/office/drawing/2014/main" id="{4505A49D-B9A5-6156-3708-82D9DE3FF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4" r="7609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83820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Visiting Guest Lecturer Programme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8A056C-C741-AB49-E6DC-8A525F924B08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solidFill>
                <a:prstClr val="black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El programa EUGLOH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Visiting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Guest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s-ES" b="0" i="0" u="none" strike="noStrike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Lecturer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 facilita al personal académico de la alianza la posibilidad de recibir profesores invitados en sus asignaturas, brindando oportunidades de colaboración futura para la creación de programas y cursos conjuntos, o grupos transnacionales orientados a la investigación, o cualquier otro tipo de colaboración.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13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411</Words>
  <Application>Microsoft Office PowerPoint</Application>
  <PresentationFormat>Panorámica</PresentationFormat>
  <Paragraphs>46</Paragraphs>
  <Slides>16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Microsoft YaHei</vt:lpstr>
      <vt:lpstr>Microsoft YaHei UI Light</vt:lpstr>
      <vt:lpstr>Arial</vt:lpstr>
      <vt:lpstr>Arial Black</vt:lpstr>
      <vt:lpstr>Calibri</vt:lpstr>
      <vt:lpstr>Lato</vt:lpstr>
      <vt:lpstr>Verdana</vt:lpstr>
      <vt:lpstr>Office Theme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Rodriguez Alvarez Ignacio</dc:creator>
  <cp:lastModifiedBy>Rodriguez Alvarez Ignacio</cp:lastModifiedBy>
  <cp:revision>6</cp:revision>
  <dcterms:created xsi:type="dcterms:W3CDTF">2023-11-08T10:14:06Z</dcterms:created>
  <dcterms:modified xsi:type="dcterms:W3CDTF">2023-11-24T10:24:50Z</dcterms:modified>
</cp:coreProperties>
</file>